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4" r:id="rId9"/>
    <p:sldId id="265" r:id="rId10"/>
    <p:sldId id="282" r:id="rId11"/>
    <p:sldId id="278" r:id="rId12"/>
    <p:sldId id="277" r:id="rId13"/>
    <p:sldId id="276" r:id="rId14"/>
    <p:sldId id="275" r:id="rId15"/>
    <p:sldId id="279" r:id="rId16"/>
    <p:sldId id="283" r:id="rId17"/>
    <p:sldId id="284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1584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78012-9ED0-431E-8239-1D9C8BBAE5B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FE83F9-8ABE-4F19-A61F-FFF14C203871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>
            <a:solidFill>
              <a:schemeClr val="accent4"/>
            </a:solidFill>
          </a:endParaRPr>
        </a:p>
      </dgm:t>
    </dgm:pt>
    <dgm:pt modelId="{2ABB517A-1CD9-4DE5-B1A1-9CD58ED43F9E}" type="parTrans" cxnId="{1A34C99A-0CE7-4F80-80FD-073518062F75}">
      <dgm:prSet/>
      <dgm:spPr/>
      <dgm:t>
        <a:bodyPr/>
        <a:lstStyle/>
        <a:p>
          <a:endParaRPr lang="en-US"/>
        </a:p>
      </dgm:t>
    </dgm:pt>
    <dgm:pt modelId="{359152DF-D054-4FAB-98CE-A0169EB8B1EB}" type="sibTrans" cxnId="{1A34C99A-0CE7-4F80-80FD-073518062F75}">
      <dgm:prSet/>
      <dgm:spPr/>
      <dgm:t>
        <a:bodyPr/>
        <a:lstStyle/>
        <a:p>
          <a:endParaRPr lang="en-US"/>
        </a:p>
      </dgm:t>
    </dgm:pt>
    <dgm:pt modelId="{00D6C21C-F3F3-4C6D-8678-A7F1C365CFEC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accent4"/>
              </a:solidFill>
            </a:rPr>
            <a:t>Why SHA1?</a:t>
          </a:r>
          <a:endParaRPr lang="en-US" sz="1400" b="1" dirty="0">
            <a:solidFill>
              <a:schemeClr val="accent4"/>
            </a:solidFill>
          </a:endParaRPr>
        </a:p>
      </dgm:t>
    </dgm:pt>
    <dgm:pt modelId="{694184DD-7128-452E-9B70-A08B5746AAE1}" type="parTrans" cxnId="{1D9C74DA-FF7C-47D6-AD69-05331B2ED106}">
      <dgm:prSet/>
      <dgm:spPr/>
      <dgm:t>
        <a:bodyPr/>
        <a:lstStyle/>
        <a:p>
          <a:endParaRPr lang="en-US"/>
        </a:p>
      </dgm:t>
    </dgm:pt>
    <dgm:pt modelId="{D44CC104-9865-4EF8-A37D-E5D03E979182}" type="sibTrans" cxnId="{1D9C74DA-FF7C-47D6-AD69-05331B2ED106}">
      <dgm:prSet/>
      <dgm:spPr/>
      <dgm:t>
        <a:bodyPr/>
        <a:lstStyle/>
        <a:p>
          <a:endParaRPr lang="en-US"/>
        </a:p>
      </dgm:t>
    </dgm:pt>
    <dgm:pt modelId="{A8715C20-59A9-483D-A17C-7EF1B3BDA70D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EB2F686A-BE65-4B44-BF47-567443A060DD}" type="parTrans" cxnId="{BD7AE7F4-9D81-41D8-80F7-AC067A0B6B76}">
      <dgm:prSet/>
      <dgm:spPr/>
      <dgm:t>
        <a:bodyPr/>
        <a:lstStyle/>
        <a:p>
          <a:endParaRPr lang="en-US"/>
        </a:p>
      </dgm:t>
    </dgm:pt>
    <dgm:pt modelId="{E544328C-750F-4C9B-9E23-8B52E9307A40}" type="sibTrans" cxnId="{BD7AE7F4-9D81-41D8-80F7-AC067A0B6B76}">
      <dgm:prSet/>
      <dgm:spPr/>
      <dgm:t>
        <a:bodyPr/>
        <a:lstStyle/>
        <a:p>
          <a:endParaRPr lang="en-US"/>
        </a:p>
      </dgm:t>
    </dgm:pt>
    <dgm:pt modelId="{5E870225-9BBB-4119-BCC2-E6C34F86BA84}">
      <dgm:prSet phldrT="[Text]" custT="1"/>
      <dgm:spPr/>
      <dgm:t>
        <a:bodyPr/>
        <a:lstStyle/>
        <a:p>
          <a:r>
            <a:rPr lang="en-US" sz="1800" b="1" dirty="0" smtClean="0">
              <a:solidFill>
                <a:schemeClr val="accent4"/>
              </a:solidFill>
            </a:rPr>
            <a:t>Why we think SHA1 is broken?</a:t>
          </a:r>
          <a:endParaRPr lang="en-US" sz="1800" b="1" dirty="0">
            <a:solidFill>
              <a:schemeClr val="accent4"/>
            </a:solidFill>
          </a:endParaRPr>
        </a:p>
      </dgm:t>
    </dgm:pt>
    <dgm:pt modelId="{15D97360-AA8B-49F1-AAD5-97AA4807B6AB}" type="parTrans" cxnId="{906B6F60-95B9-48BE-8648-AA4EA933ECF2}">
      <dgm:prSet/>
      <dgm:spPr/>
      <dgm:t>
        <a:bodyPr/>
        <a:lstStyle/>
        <a:p>
          <a:endParaRPr lang="en-US"/>
        </a:p>
      </dgm:t>
    </dgm:pt>
    <dgm:pt modelId="{B5ED5F94-448C-4811-8475-4C0289AC5E84}" type="sibTrans" cxnId="{906B6F60-95B9-48BE-8648-AA4EA933ECF2}">
      <dgm:prSet/>
      <dgm:spPr/>
      <dgm:t>
        <a:bodyPr/>
        <a:lstStyle/>
        <a:p>
          <a:endParaRPr lang="en-US"/>
        </a:p>
      </dgm:t>
    </dgm:pt>
    <dgm:pt modelId="{273B2F34-1912-4E2F-8293-23644FE0D28C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1CA3F82C-0D2B-464C-AC09-6382885FC9DF}" type="parTrans" cxnId="{9ABC8F1D-0C93-4069-8AA8-AE3B6F9870B4}">
      <dgm:prSet/>
      <dgm:spPr/>
      <dgm:t>
        <a:bodyPr/>
        <a:lstStyle/>
        <a:p>
          <a:endParaRPr lang="en-US"/>
        </a:p>
      </dgm:t>
    </dgm:pt>
    <dgm:pt modelId="{84D9B6CD-450A-4547-B52A-71607E70E353}" type="sibTrans" cxnId="{9ABC8F1D-0C93-4069-8AA8-AE3B6F9870B4}">
      <dgm:prSet/>
      <dgm:spPr/>
      <dgm:t>
        <a:bodyPr/>
        <a:lstStyle/>
        <a:p>
          <a:endParaRPr lang="en-US"/>
        </a:p>
      </dgm:t>
    </dgm:pt>
    <dgm:pt modelId="{D1E80CA8-59A9-4DEA-B964-596D5B6B628F}">
      <dgm:prSet phldrT="[Text]" custT="1"/>
      <dgm:spPr/>
      <dgm:t>
        <a:bodyPr/>
        <a:lstStyle/>
        <a:p>
          <a:r>
            <a:rPr lang="en-US" sz="1800" b="1" dirty="0" smtClean="0">
              <a:solidFill>
                <a:schemeClr val="accent4"/>
              </a:solidFill>
            </a:rPr>
            <a:t>Understanding the SHA1 hashing algorithm</a:t>
          </a:r>
          <a:endParaRPr lang="en-US" sz="1800" b="1" dirty="0">
            <a:solidFill>
              <a:schemeClr val="accent4"/>
            </a:solidFill>
          </a:endParaRPr>
        </a:p>
      </dgm:t>
    </dgm:pt>
    <dgm:pt modelId="{CA6736CE-2713-40DB-BC96-3B1BC52C29D9}" type="parTrans" cxnId="{3DE2E06A-B3FE-4D04-AA2D-9B49E9C7309B}">
      <dgm:prSet/>
      <dgm:spPr/>
      <dgm:t>
        <a:bodyPr/>
        <a:lstStyle/>
        <a:p>
          <a:endParaRPr lang="en-US"/>
        </a:p>
      </dgm:t>
    </dgm:pt>
    <dgm:pt modelId="{9712B680-A748-4883-AC0E-1656B7BA2F75}" type="sibTrans" cxnId="{3DE2E06A-B3FE-4D04-AA2D-9B49E9C7309B}">
      <dgm:prSet/>
      <dgm:spPr/>
      <dgm:t>
        <a:bodyPr/>
        <a:lstStyle/>
        <a:p>
          <a:endParaRPr lang="en-US"/>
        </a:p>
      </dgm:t>
    </dgm:pt>
    <dgm:pt modelId="{CD2B199C-DDDC-4E27-AED2-040B0FF89C04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accent4"/>
              </a:solidFill>
            </a:rPr>
            <a:t>What is SHA1?</a:t>
          </a:r>
          <a:endParaRPr lang="en-US" sz="1400" b="1" dirty="0">
            <a:solidFill>
              <a:schemeClr val="accent4"/>
            </a:solidFill>
          </a:endParaRPr>
        </a:p>
      </dgm:t>
    </dgm:pt>
    <dgm:pt modelId="{93AF6105-3A43-4363-A111-1E2B5BA061B6}" type="parTrans" cxnId="{0910D162-AF2E-47B1-AB8D-3B130786421A}">
      <dgm:prSet/>
      <dgm:spPr/>
      <dgm:t>
        <a:bodyPr/>
        <a:lstStyle/>
        <a:p>
          <a:endParaRPr lang="en-US"/>
        </a:p>
      </dgm:t>
    </dgm:pt>
    <dgm:pt modelId="{07C01850-2986-44CB-842E-34079AF1C7AD}" type="sibTrans" cxnId="{0910D162-AF2E-47B1-AB8D-3B130786421A}">
      <dgm:prSet/>
      <dgm:spPr/>
      <dgm:t>
        <a:bodyPr/>
        <a:lstStyle/>
        <a:p>
          <a:endParaRPr lang="en-US"/>
        </a:p>
      </dgm:t>
    </dgm:pt>
    <dgm:pt modelId="{F16C7D51-B0F8-4EA8-ACB3-1C11995656A0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accent4"/>
              </a:solidFill>
            </a:rPr>
            <a:t>How does SHA1 work?</a:t>
          </a:r>
          <a:endParaRPr lang="en-US" sz="1400" b="1" dirty="0">
            <a:solidFill>
              <a:schemeClr val="accent4"/>
            </a:solidFill>
          </a:endParaRPr>
        </a:p>
      </dgm:t>
    </dgm:pt>
    <dgm:pt modelId="{453D3959-493E-42C1-B648-323C7B92BBEF}" type="parTrans" cxnId="{31F9E5DB-9ECA-449A-AA32-7DA99C8BAA1A}">
      <dgm:prSet/>
      <dgm:spPr/>
      <dgm:t>
        <a:bodyPr/>
        <a:lstStyle/>
        <a:p>
          <a:endParaRPr lang="en-US"/>
        </a:p>
      </dgm:t>
    </dgm:pt>
    <dgm:pt modelId="{8154B520-997C-40BE-AED1-1E024537796A}" type="sibTrans" cxnId="{31F9E5DB-9ECA-449A-AA32-7DA99C8BAA1A}">
      <dgm:prSet/>
      <dgm:spPr/>
      <dgm:t>
        <a:bodyPr/>
        <a:lstStyle/>
        <a:p>
          <a:endParaRPr lang="en-US"/>
        </a:p>
      </dgm:t>
    </dgm:pt>
    <dgm:pt modelId="{7B6246F1-0A7C-48B7-956B-6B9C81795905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4</a:t>
          </a:r>
          <a:endParaRPr lang="en-US" b="1" dirty="0">
            <a:solidFill>
              <a:schemeClr val="bg1"/>
            </a:solidFill>
          </a:endParaRPr>
        </a:p>
      </dgm:t>
    </dgm:pt>
    <dgm:pt modelId="{72D0E758-9FD9-4B81-B48E-60A3CBA01C4D}" type="parTrans" cxnId="{C98FFEB5-C1D2-4829-8371-D7FAEE14036C}">
      <dgm:prSet/>
      <dgm:spPr/>
      <dgm:t>
        <a:bodyPr/>
        <a:lstStyle/>
        <a:p>
          <a:endParaRPr lang="en-US"/>
        </a:p>
      </dgm:t>
    </dgm:pt>
    <dgm:pt modelId="{499D16A4-6CFB-4C9E-BA93-797518B00E11}" type="sibTrans" cxnId="{C98FFEB5-C1D2-4829-8371-D7FAEE14036C}">
      <dgm:prSet/>
      <dgm:spPr/>
      <dgm:t>
        <a:bodyPr/>
        <a:lstStyle/>
        <a:p>
          <a:endParaRPr lang="en-US"/>
        </a:p>
      </dgm:t>
    </dgm:pt>
    <dgm:pt modelId="{9C59FB81-AF4B-47E4-A0EE-42C0F4927FEF}">
      <dgm:prSet custT="1"/>
      <dgm:spPr/>
      <dgm:t>
        <a:bodyPr/>
        <a:lstStyle/>
        <a:p>
          <a:r>
            <a:rPr lang="en-US" sz="1800" b="1" dirty="0" smtClean="0">
              <a:solidFill>
                <a:schemeClr val="accent4"/>
              </a:solidFill>
            </a:rPr>
            <a:t>Demo of our Implementation</a:t>
          </a:r>
          <a:endParaRPr lang="en-US" sz="1800" dirty="0"/>
        </a:p>
      </dgm:t>
    </dgm:pt>
    <dgm:pt modelId="{70E36851-B8F2-48C5-A09B-6F122DFBDC24}" type="parTrans" cxnId="{F06B490B-99FA-414F-A623-433E3142172F}">
      <dgm:prSet/>
      <dgm:spPr/>
      <dgm:t>
        <a:bodyPr/>
        <a:lstStyle/>
        <a:p>
          <a:endParaRPr lang="en-US"/>
        </a:p>
      </dgm:t>
    </dgm:pt>
    <dgm:pt modelId="{659A3F04-6DE1-45EF-8F54-4CD1D573CDA1}" type="sibTrans" cxnId="{F06B490B-99FA-414F-A623-433E3142172F}">
      <dgm:prSet/>
      <dgm:spPr/>
      <dgm:t>
        <a:bodyPr/>
        <a:lstStyle/>
        <a:p>
          <a:endParaRPr lang="en-US"/>
        </a:p>
      </dgm:t>
    </dgm:pt>
    <dgm:pt modelId="{2567297C-F88D-43B1-A1FC-BD316F4CD48A}" type="pres">
      <dgm:prSet presAssocID="{8A678012-9ED0-431E-8239-1D9C8BBAE5B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3B696A-8C63-44F5-8690-58CD0F905C3B}" type="pres">
      <dgm:prSet presAssocID="{AEFE83F9-8ABE-4F19-A61F-FFF14C203871}" presName="composite" presStyleCnt="0"/>
      <dgm:spPr/>
    </dgm:pt>
    <dgm:pt modelId="{5C36895B-1BB2-44B3-8517-F85EDC0CFA36}" type="pres">
      <dgm:prSet presAssocID="{AEFE83F9-8ABE-4F19-A61F-FFF14C20387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170A0-F31C-4D21-AB21-A50507796B6A}" type="pres">
      <dgm:prSet presAssocID="{AEFE83F9-8ABE-4F19-A61F-FFF14C203871}" presName="descendantText" presStyleLbl="alignAcc1" presStyleIdx="0" presStyleCnt="4" custScaleY="12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FA77B1-517B-4B72-BDDC-CCFE9742BD62}" type="pres">
      <dgm:prSet presAssocID="{359152DF-D054-4FAB-98CE-A0169EB8B1EB}" presName="sp" presStyleCnt="0"/>
      <dgm:spPr/>
    </dgm:pt>
    <dgm:pt modelId="{7AA8D274-ACF5-4F60-A236-8EAB7D8F0F9A}" type="pres">
      <dgm:prSet presAssocID="{A8715C20-59A9-483D-A17C-7EF1B3BDA70D}" presName="composite" presStyleCnt="0"/>
      <dgm:spPr/>
    </dgm:pt>
    <dgm:pt modelId="{6586519B-A447-4E78-B932-07AE4098327C}" type="pres">
      <dgm:prSet presAssocID="{A8715C20-59A9-483D-A17C-7EF1B3BDA70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47200-5AEA-4B7A-9799-8B9ADD0B490F}" type="pres">
      <dgm:prSet presAssocID="{A8715C20-59A9-483D-A17C-7EF1B3BDA70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846B6-D9D1-47EC-8798-731E53FD2E25}" type="pres">
      <dgm:prSet presAssocID="{E544328C-750F-4C9B-9E23-8B52E9307A40}" presName="sp" presStyleCnt="0"/>
      <dgm:spPr/>
    </dgm:pt>
    <dgm:pt modelId="{4BB991FE-E5E8-4429-858E-96A3BA7FD59F}" type="pres">
      <dgm:prSet presAssocID="{273B2F34-1912-4E2F-8293-23644FE0D28C}" presName="composite" presStyleCnt="0"/>
      <dgm:spPr/>
    </dgm:pt>
    <dgm:pt modelId="{8E8DA683-B924-468E-869F-5716838BA8F4}" type="pres">
      <dgm:prSet presAssocID="{273B2F34-1912-4E2F-8293-23644FE0D28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66017-1DF8-414E-9605-952F9BC77604}" type="pres">
      <dgm:prSet presAssocID="{273B2F34-1912-4E2F-8293-23644FE0D28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CAA9E-CF1B-45E5-BBC1-1B0ED832B4F2}" type="pres">
      <dgm:prSet presAssocID="{84D9B6CD-450A-4547-B52A-71607E70E353}" presName="sp" presStyleCnt="0"/>
      <dgm:spPr/>
    </dgm:pt>
    <dgm:pt modelId="{8B5A9CCD-C0D0-4BE3-96B7-EC92CD1A4D7B}" type="pres">
      <dgm:prSet presAssocID="{7B6246F1-0A7C-48B7-956B-6B9C81795905}" presName="composite" presStyleCnt="0"/>
      <dgm:spPr/>
    </dgm:pt>
    <dgm:pt modelId="{E8B3EEFF-F6F8-4176-B756-BE40D704072D}" type="pres">
      <dgm:prSet presAssocID="{7B6246F1-0A7C-48B7-956B-6B9C8179590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CD33E4-CF54-4F87-A505-5DF6C782A415}" type="pres">
      <dgm:prSet presAssocID="{7B6246F1-0A7C-48B7-956B-6B9C81795905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10D162-AF2E-47B1-AB8D-3B130786421A}" srcId="{AEFE83F9-8ABE-4F19-A61F-FFF14C203871}" destId="{CD2B199C-DDDC-4E27-AED2-040B0FF89C04}" srcOrd="0" destOrd="0" parTransId="{93AF6105-3A43-4363-A111-1E2B5BA061B6}" sibTransId="{07C01850-2986-44CB-842E-34079AF1C7AD}"/>
    <dgm:cxn modelId="{E94B16D7-A30D-4283-AFF5-0880C253C84A}" type="presOf" srcId="{00D6C21C-F3F3-4C6D-8678-A7F1C365CFEC}" destId="{881170A0-F31C-4D21-AB21-A50507796B6A}" srcOrd="0" destOrd="1" presId="urn:microsoft.com/office/officeart/2005/8/layout/chevron2"/>
    <dgm:cxn modelId="{C98FFEB5-C1D2-4829-8371-D7FAEE14036C}" srcId="{8A678012-9ED0-431E-8239-1D9C8BBAE5B1}" destId="{7B6246F1-0A7C-48B7-956B-6B9C81795905}" srcOrd="3" destOrd="0" parTransId="{72D0E758-9FD9-4B81-B48E-60A3CBA01C4D}" sibTransId="{499D16A4-6CFB-4C9E-BA93-797518B00E11}"/>
    <dgm:cxn modelId="{BD7AE7F4-9D81-41D8-80F7-AC067A0B6B76}" srcId="{8A678012-9ED0-431E-8239-1D9C8BBAE5B1}" destId="{A8715C20-59A9-483D-A17C-7EF1B3BDA70D}" srcOrd="1" destOrd="0" parTransId="{EB2F686A-BE65-4B44-BF47-567443A060DD}" sibTransId="{E544328C-750F-4C9B-9E23-8B52E9307A40}"/>
    <dgm:cxn modelId="{F06B490B-99FA-414F-A623-433E3142172F}" srcId="{7B6246F1-0A7C-48B7-956B-6B9C81795905}" destId="{9C59FB81-AF4B-47E4-A0EE-42C0F4927FEF}" srcOrd="0" destOrd="0" parTransId="{70E36851-B8F2-48C5-A09B-6F122DFBDC24}" sibTransId="{659A3F04-6DE1-45EF-8F54-4CD1D573CDA1}"/>
    <dgm:cxn modelId="{77BCD815-478A-4EAE-974D-2CAF933E7794}" type="presOf" srcId="{8A678012-9ED0-431E-8239-1D9C8BBAE5B1}" destId="{2567297C-F88D-43B1-A1FC-BD316F4CD48A}" srcOrd="0" destOrd="0" presId="urn:microsoft.com/office/officeart/2005/8/layout/chevron2"/>
    <dgm:cxn modelId="{3DE2E06A-B3FE-4D04-AA2D-9B49E9C7309B}" srcId="{273B2F34-1912-4E2F-8293-23644FE0D28C}" destId="{D1E80CA8-59A9-4DEA-B964-596D5B6B628F}" srcOrd="0" destOrd="0" parTransId="{CA6736CE-2713-40DB-BC96-3B1BC52C29D9}" sibTransId="{9712B680-A748-4883-AC0E-1656B7BA2F75}"/>
    <dgm:cxn modelId="{9ABC8F1D-0C93-4069-8AA8-AE3B6F9870B4}" srcId="{8A678012-9ED0-431E-8239-1D9C8BBAE5B1}" destId="{273B2F34-1912-4E2F-8293-23644FE0D28C}" srcOrd="2" destOrd="0" parTransId="{1CA3F82C-0D2B-464C-AC09-6382885FC9DF}" sibTransId="{84D9B6CD-450A-4547-B52A-71607E70E353}"/>
    <dgm:cxn modelId="{1BEA1559-E412-40B4-A77B-8C59665ADBDF}" type="presOf" srcId="{273B2F34-1912-4E2F-8293-23644FE0D28C}" destId="{8E8DA683-B924-468E-869F-5716838BA8F4}" srcOrd="0" destOrd="0" presId="urn:microsoft.com/office/officeart/2005/8/layout/chevron2"/>
    <dgm:cxn modelId="{467FF62F-6E86-4890-890C-FA1394BF4A45}" type="presOf" srcId="{7B6246F1-0A7C-48B7-956B-6B9C81795905}" destId="{E8B3EEFF-F6F8-4176-B756-BE40D704072D}" srcOrd="0" destOrd="0" presId="urn:microsoft.com/office/officeart/2005/8/layout/chevron2"/>
    <dgm:cxn modelId="{5F5F83E0-93B2-41C1-A428-1C7AAD57940A}" type="presOf" srcId="{F16C7D51-B0F8-4EA8-ACB3-1C11995656A0}" destId="{881170A0-F31C-4D21-AB21-A50507796B6A}" srcOrd="0" destOrd="2" presId="urn:microsoft.com/office/officeart/2005/8/layout/chevron2"/>
    <dgm:cxn modelId="{719D1830-1DA2-4672-9175-51336786826B}" type="presOf" srcId="{9C59FB81-AF4B-47E4-A0EE-42C0F4927FEF}" destId="{83CD33E4-CF54-4F87-A505-5DF6C782A415}" srcOrd="0" destOrd="0" presId="urn:microsoft.com/office/officeart/2005/8/layout/chevron2"/>
    <dgm:cxn modelId="{7149226C-90B2-4EB3-BB09-F4BDFB81F81F}" type="presOf" srcId="{CD2B199C-DDDC-4E27-AED2-040B0FF89C04}" destId="{881170A0-F31C-4D21-AB21-A50507796B6A}" srcOrd="0" destOrd="0" presId="urn:microsoft.com/office/officeart/2005/8/layout/chevron2"/>
    <dgm:cxn modelId="{1A34C99A-0CE7-4F80-80FD-073518062F75}" srcId="{8A678012-9ED0-431E-8239-1D9C8BBAE5B1}" destId="{AEFE83F9-8ABE-4F19-A61F-FFF14C203871}" srcOrd="0" destOrd="0" parTransId="{2ABB517A-1CD9-4DE5-B1A1-9CD58ED43F9E}" sibTransId="{359152DF-D054-4FAB-98CE-A0169EB8B1EB}"/>
    <dgm:cxn modelId="{51A29942-9928-4641-91D2-DEAE509599C5}" type="presOf" srcId="{A8715C20-59A9-483D-A17C-7EF1B3BDA70D}" destId="{6586519B-A447-4E78-B932-07AE4098327C}" srcOrd="0" destOrd="0" presId="urn:microsoft.com/office/officeart/2005/8/layout/chevron2"/>
    <dgm:cxn modelId="{750B0078-BD4F-4C23-9DFA-6799DF7F9151}" type="presOf" srcId="{D1E80CA8-59A9-4DEA-B964-596D5B6B628F}" destId="{DE866017-1DF8-414E-9605-952F9BC77604}" srcOrd="0" destOrd="0" presId="urn:microsoft.com/office/officeart/2005/8/layout/chevron2"/>
    <dgm:cxn modelId="{31F9E5DB-9ECA-449A-AA32-7DA99C8BAA1A}" srcId="{AEFE83F9-8ABE-4F19-A61F-FFF14C203871}" destId="{F16C7D51-B0F8-4EA8-ACB3-1C11995656A0}" srcOrd="2" destOrd="0" parTransId="{453D3959-493E-42C1-B648-323C7B92BBEF}" sibTransId="{8154B520-997C-40BE-AED1-1E024537796A}"/>
    <dgm:cxn modelId="{88C1A12C-9EB3-43DD-9677-672741F88E4A}" type="presOf" srcId="{AEFE83F9-8ABE-4F19-A61F-FFF14C203871}" destId="{5C36895B-1BB2-44B3-8517-F85EDC0CFA36}" srcOrd="0" destOrd="0" presId="urn:microsoft.com/office/officeart/2005/8/layout/chevron2"/>
    <dgm:cxn modelId="{906B6F60-95B9-48BE-8648-AA4EA933ECF2}" srcId="{A8715C20-59A9-483D-A17C-7EF1B3BDA70D}" destId="{5E870225-9BBB-4119-BCC2-E6C34F86BA84}" srcOrd="0" destOrd="0" parTransId="{15D97360-AA8B-49F1-AAD5-97AA4807B6AB}" sibTransId="{B5ED5F94-448C-4811-8475-4C0289AC5E84}"/>
    <dgm:cxn modelId="{1D9C74DA-FF7C-47D6-AD69-05331B2ED106}" srcId="{AEFE83F9-8ABE-4F19-A61F-FFF14C203871}" destId="{00D6C21C-F3F3-4C6D-8678-A7F1C365CFEC}" srcOrd="1" destOrd="0" parTransId="{694184DD-7128-452E-9B70-A08B5746AAE1}" sibTransId="{D44CC104-9865-4EF8-A37D-E5D03E979182}"/>
    <dgm:cxn modelId="{D802073C-8E0C-4DF6-ACD2-A3FEB39AA969}" type="presOf" srcId="{5E870225-9BBB-4119-BCC2-E6C34F86BA84}" destId="{5EC47200-5AEA-4B7A-9799-8B9ADD0B490F}" srcOrd="0" destOrd="0" presId="urn:microsoft.com/office/officeart/2005/8/layout/chevron2"/>
    <dgm:cxn modelId="{73B01F41-1270-42B1-B9F0-97988B4F5A44}" type="presParOf" srcId="{2567297C-F88D-43B1-A1FC-BD316F4CD48A}" destId="{4C3B696A-8C63-44F5-8690-58CD0F905C3B}" srcOrd="0" destOrd="0" presId="urn:microsoft.com/office/officeart/2005/8/layout/chevron2"/>
    <dgm:cxn modelId="{2BA7BCF4-671B-4722-910A-DD3E3B120179}" type="presParOf" srcId="{4C3B696A-8C63-44F5-8690-58CD0F905C3B}" destId="{5C36895B-1BB2-44B3-8517-F85EDC0CFA36}" srcOrd="0" destOrd="0" presId="urn:microsoft.com/office/officeart/2005/8/layout/chevron2"/>
    <dgm:cxn modelId="{B3997DC0-5DF1-41FE-B72E-8E78DA4B600E}" type="presParOf" srcId="{4C3B696A-8C63-44F5-8690-58CD0F905C3B}" destId="{881170A0-F31C-4D21-AB21-A50507796B6A}" srcOrd="1" destOrd="0" presId="urn:microsoft.com/office/officeart/2005/8/layout/chevron2"/>
    <dgm:cxn modelId="{E0167509-39B3-46A5-9D01-E5FEDCDE7A01}" type="presParOf" srcId="{2567297C-F88D-43B1-A1FC-BD316F4CD48A}" destId="{F9FA77B1-517B-4B72-BDDC-CCFE9742BD62}" srcOrd="1" destOrd="0" presId="urn:microsoft.com/office/officeart/2005/8/layout/chevron2"/>
    <dgm:cxn modelId="{B40FB49A-F75E-491E-839B-F7A7295317D3}" type="presParOf" srcId="{2567297C-F88D-43B1-A1FC-BD316F4CD48A}" destId="{7AA8D274-ACF5-4F60-A236-8EAB7D8F0F9A}" srcOrd="2" destOrd="0" presId="urn:microsoft.com/office/officeart/2005/8/layout/chevron2"/>
    <dgm:cxn modelId="{C2EA6D2E-E026-434B-851D-5AFEC4F95227}" type="presParOf" srcId="{7AA8D274-ACF5-4F60-A236-8EAB7D8F0F9A}" destId="{6586519B-A447-4E78-B932-07AE4098327C}" srcOrd="0" destOrd="0" presId="urn:microsoft.com/office/officeart/2005/8/layout/chevron2"/>
    <dgm:cxn modelId="{BD5D2AAE-6601-4C88-A00C-2D9B49FA99AC}" type="presParOf" srcId="{7AA8D274-ACF5-4F60-A236-8EAB7D8F0F9A}" destId="{5EC47200-5AEA-4B7A-9799-8B9ADD0B490F}" srcOrd="1" destOrd="0" presId="urn:microsoft.com/office/officeart/2005/8/layout/chevron2"/>
    <dgm:cxn modelId="{833EE9A6-2F79-4E80-A345-ADADF31C472F}" type="presParOf" srcId="{2567297C-F88D-43B1-A1FC-BD316F4CD48A}" destId="{D38846B6-D9D1-47EC-8798-731E53FD2E25}" srcOrd="3" destOrd="0" presId="urn:microsoft.com/office/officeart/2005/8/layout/chevron2"/>
    <dgm:cxn modelId="{70261AC9-54FB-474B-96FA-9820AA284371}" type="presParOf" srcId="{2567297C-F88D-43B1-A1FC-BD316F4CD48A}" destId="{4BB991FE-E5E8-4429-858E-96A3BA7FD59F}" srcOrd="4" destOrd="0" presId="urn:microsoft.com/office/officeart/2005/8/layout/chevron2"/>
    <dgm:cxn modelId="{10127F04-3119-41D2-911A-7ECD932D78FA}" type="presParOf" srcId="{4BB991FE-E5E8-4429-858E-96A3BA7FD59F}" destId="{8E8DA683-B924-468E-869F-5716838BA8F4}" srcOrd="0" destOrd="0" presId="urn:microsoft.com/office/officeart/2005/8/layout/chevron2"/>
    <dgm:cxn modelId="{35276FC5-CABF-45C7-A792-BD88209CFAEF}" type="presParOf" srcId="{4BB991FE-E5E8-4429-858E-96A3BA7FD59F}" destId="{DE866017-1DF8-414E-9605-952F9BC77604}" srcOrd="1" destOrd="0" presId="urn:microsoft.com/office/officeart/2005/8/layout/chevron2"/>
    <dgm:cxn modelId="{8ED8BD18-1673-4632-92D7-F35A64BF126A}" type="presParOf" srcId="{2567297C-F88D-43B1-A1FC-BD316F4CD48A}" destId="{137CAA9E-CF1B-45E5-BBC1-1B0ED832B4F2}" srcOrd="5" destOrd="0" presId="urn:microsoft.com/office/officeart/2005/8/layout/chevron2"/>
    <dgm:cxn modelId="{E0923BF5-79AF-465A-853B-1958A9F128CB}" type="presParOf" srcId="{2567297C-F88D-43B1-A1FC-BD316F4CD48A}" destId="{8B5A9CCD-C0D0-4BE3-96B7-EC92CD1A4D7B}" srcOrd="6" destOrd="0" presId="urn:microsoft.com/office/officeart/2005/8/layout/chevron2"/>
    <dgm:cxn modelId="{1C798464-7C53-4474-B1B0-364F8AEFC93B}" type="presParOf" srcId="{8B5A9CCD-C0D0-4BE3-96B7-EC92CD1A4D7B}" destId="{E8B3EEFF-F6F8-4176-B756-BE40D704072D}" srcOrd="0" destOrd="0" presId="urn:microsoft.com/office/officeart/2005/8/layout/chevron2"/>
    <dgm:cxn modelId="{099649DA-14EF-4059-B30D-4A4DD95B1873}" type="presParOf" srcId="{8B5A9CCD-C0D0-4BE3-96B7-EC92CD1A4D7B}" destId="{83CD33E4-CF54-4F87-A505-5DF6C782A4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6895B-1BB2-44B3-8517-F85EDC0CFA36}">
      <dsp:nvSpPr>
        <dsp:cNvPr id="0" name=""/>
        <dsp:cNvSpPr/>
      </dsp:nvSpPr>
      <dsp:spPr>
        <a:xfrm rot="5400000">
          <a:off x="-190581" y="316131"/>
          <a:ext cx="1270543" cy="889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</a:t>
          </a:r>
          <a:endParaRPr lang="en-US" sz="1900" kern="1200" dirty="0">
            <a:solidFill>
              <a:schemeClr val="accent4"/>
            </a:solidFill>
          </a:endParaRPr>
        </a:p>
      </dsp:txBody>
      <dsp:txXfrm rot="-5400000">
        <a:off x="1" y="570239"/>
        <a:ext cx="889380" cy="381163"/>
      </dsp:txXfrm>
    </dsp:sp>
    <dsp:sp modelId="{881170A0-F31C-4D21-AB21-A50507796B6A}">
      <dsp:nvSpPr>
        <dsp:cNvPr id="0" name=""/>
        <dsp:cNvSpPr/>
      </dsp:nvSpPr>
      <dsp:spPr>
        <a:xfrm rot="5400000">
          <a:off x="3989540" y="-3093532"/>
          <a:ext cx="1063699" cy="7264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4"/>
              </a:solidFill>
            </a:rPr>
            <a:t>What is SHA1?</a:t>
          </a:r>
          <a:endParaRPr lang="en-US" sz="1400" b="1" kern="1200" dirty="0">
            <a:solidFill>
              <a:schemeClr val="accent4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4"/>
              </a:solidFill>
            </a:rPr>
            <a:t>Why SHA1?</a:t>
          </a:r>
          <a:endParaRPr lang="en-US" sz="1400" b="1" kern="1200" dirty="0">
            <a:solidFill>
              <a:schemeClr val="accent4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4"/>
              </a:solidFill>
            </a:rPr>
            <a:t>How does SHA1 work?</a:t>
          </a:r>
          <a:endParaRPr lang="en-US" sz="1400" b="1" kern="1200" dirty="0">
            <a:solidFill>
              <a:schemeClr val="accent4"/>
            </a:solidFill>
          </a:endParaRPr>
        </a:p>
      </dsp:txBody>
      <dsp:txXfrm rot="-5400000">
        <a:off x="889380" y="58554"/>
        <a:ext cx="7212093" cy="959847"/>
      </dsp:txXfrm>
    </dsp:sp>
    <dsp:sp modelId="{6586519B-A447-4E78-B932-07AE4098327C}">
      <dsp:nvSpPr>
        <dsp:cNvPr id="0" name=""/>
        <dsp:cNvSpPr/>
      </dsp:nvSpPr>
      <dsp:spPr>
        <a:xfrm rot="5400000">
          <a:off x="-190581" y="1444524"/>
          <a:ext cx="1270543" cy="889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</a:t>
          </a:r>
          <a:endParaRPr lang="en-US" sz="1900" kern="1200" dirty="0"/>
        </a:p>
      </dsp:txBody>
      <dsp:txXfrm rot="-5400000">
        <a:off x="1" y="1698632"/>
        <a:ext cx="889380" cy="381163"/>
      </dsp:txXfrm>
    </dsp:sp>
    <dsp:sp modelId="{5EC47200-5AEA-4B7A-9799-8B9ADD0B490F}">
      <dsp:nvSpPr>
        <dsp:cNvPr id="0" name=""/>
        <dsp:cNvSpPr/>
      </dsp:nvSpPr>
      <dsp:spPr>
        <a:xfrm rot="5400000">
          <a:off x="4108463" y="-1965139"/>
          <a:ext cx="825853" cy="7264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accent4"/>
              </a:solidFill>
            </a:rPr>
            <a:t>Why we think SHA1 is broken?</a:t>
          </a:r>
          <a:endParaRPr lang="en-US" sz="1800" b="1" kern="1200" dirty="0">
            <a:solidFill>
              <a:schemeClr val="accent4"/>
            </a:solidFill>
          </a:endParaRPr>
        </a:p>
      </dsp:txBody>
      <dsp:txXfrm rot="-5400000">
        <a:off x="889381" y="1294258"/>
        <a:ext cx="7223704" cy="745223"/>
      </dsp:txXfrm>
    </dsp:sp>
    <dsp:sp modelId="{8E8DA683-B924-468E-869F-5716838BA8F4}">
      <dsp:nvSpPr>
        <dsp:cNvPr id="0" name=""/>
        <dsp:cNvSpPr/>
      </dsp:nvSpPr>
      <dsp:spPr>
        <a:xfrm rot="5400000">
          <a:off x="-190581" y="2572917"/>
          <a:ext cx="1270543" cy="889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</a:t>
          </a:r>
          <a:endParaRPr lang="en-US" sz="1900" kern="1200" dirty="0"/>
        </a:p>
      </dsp:txBody>
      <dsp:txXfrm rot="-5400000">
        <a:off x="1" y="2827025"/>
        <a:ext cx="889380" cy="381163"/>
      </dsp:txXfrm>
    </dsp:sp>
    <dsp:sp modelId="{DE866017-1DF8-414E-9605-952F9BC77604}">
      <dsp:nvSpPr>
        <dsp:cNvPr id="0" name=""/>
        <dsp:cNvSpPr/>
      </dsp:nvSpPr>
      <dsp:spPr>
        <a:xfrm rot="5400000">
          <a:off x="4108463" y="-836746"/>
          <a:ext cx="825853" cy="7264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accent4"/>
              </a:solidFill>
            </a:rPr>
            <a:t>Understanding the SHA1 hashing algorithm</a:t>
          </a:r>
          <a:endParaRPr lang="en-US" sz="1800" b="1" kern="1200" dirty="0">
            <a:solidFill>
              <a:schemeClr val="accent4"/>
            </a:solidFill>
          </a:endParaRPr>
        </a:p>
      </dsp:txBody>
      <dsp:txXfrm rot="-5400000">
        <a:off x="889381" y="2422651"/>
        <a:ext cx="7223704" cy="745223"/>
      </dsp:txXfrm>
    </dsp:sp>
    <dsp:sp modelId="{E8B3EEFF-F6F8-4176-B756-BE40D704072D}">
      <dsp:nvSpPr>
        <dsp:cNvPr id="0" name=""/>
        <dsp:cNvSpPr/>
      </dsp:nvSpPr>
      <dsp:spPr>
        <a:xfrm rot="5400000">
          <a:off x="-190581" y="3701310"/>
          <a:ext cx="1270543" cy="889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4</a:t>
          </a:r>
          <a:endParaRPr lang="en-US" sz="1900" b="1" kern="1200" dirty="0">
            <a:solidFill>
              <a:schemeClr val="bg1"/>
            </a:solidFill>
          </a:endParaRPr>
        </a:p>
      </dsp:txBody>
      <dsp:txXfrm rot="-5400000">
        <a:off x="1" y="3955418"/>
        <a:ext cx="889380" cy="381163"/>
      </dsp:txXfrm>
    </dsp:sp>
    <dsp:sp modelId="{83CD33E4-CF54-4F87-A505-5DF6C782A415}">
      <dsp:nvSpPr>
        <dsp:cNvPr id="0" name=""/>
        <dsp:cNvSpPr/>
      </dsp:nvSpPr>
      <dsp:spPr>
        <a:xfrm rot="5400000">
          <a:off x="4108463" y="291646"/>
          <a:ext cx="825853" cy="7264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accent4"/>
              </a:solidFill>
            </a:rPr>
            <a:t>Demo of our Implementation</a:t>
          </a:r>
          <a:endParaRPr lang="en-US" sz="1800" kern="1200" dirty="0"/>
        </a:p>
      </dsp:txBody>
      <dsp:txXfrm rot="-5400000">
        <a:off x="889381" y="3551044"/>
        <a:ext cx="7223704" cy="745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EABBF-3690-465D-98B3-6DB3B1DEC392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ED8E7-78CC-4BD2-A92A-CFEF77ADE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9FD3A30-B21B-45FC-A0BD-A828CD575EDF}" type="datetime1">
              <a:rPr lang="en-US" smtClean="0"/>
              <a:t>5/6/2014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1B8F992-4280-440C-99C2-319893D16403}" type="datetime1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595EF5-E3D5-4066-8361-FF1B23EFE09C}" type="datetime1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2BBEC5-4A80-457A-9B72-F5F681E93119}" type="datetime1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ADEE25-196C-4AE2-8D11-729C40FF74DE}" type="datetime1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ED0A4F-8FC2-46AC-8B1B-A54BE5748616}" type="datetime1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A31452-892C-4992-8E6A-1147D1B90A6C}" type="datetime1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5C5292-BAC2-41BA-A337-BFBB3BDEC40D}" type="datetime1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AE3BBC-7E4C-40F3-A9D4-EC1BB92D7E10}" type="datetime1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40364C8-F7C3-497F-89A7-14AE567C20F3}" type="datetime1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652B31-2109-4CC3-B97E-2A38530F68F7}" type="datetime1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398DB4C-9144-4952-8F05-41EFF5B12451}" type="datetime1">
              <a:rPr lang="en-US" smtClean="0"/>
              <a:t>5/6/2014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hashkiller.co.uk/sha1-decrypter.aspx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30076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SHA1</a:t>
            </a:r>
            <a:r>
              <a:rPr lang="en-US" sz="4800" b="1" dirty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HASHING &amp; ANALYSIS ON COLLISIONS </a:t>
            </a:r>
            <a:endParaRPr lang="en-US" sz="9600" b="1" dirty="0">
              <a:solidFill>
                <a:schemeClr val="bg1"/>
              </a:solidFill>
              <a:latin typeface="Adobe Hebrew" pitchFamily="18" charset="-79"/>
              <a:cs typeface="Adobe Hebrew" pitchFamily="18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02287" y="4724400"/>
            <a:ext cx="34655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3200" b="1" dirty="0" smtClean="0">
              <a:solidFill>
                <a:schemeClr val="bg1"/>
              </a:solidFill>
              <a:latin typeface="Adobe Hebrew" pitchFamily="18" charset="-79"/>
              <a:cs typeface="Adobe Hebrew" pitchFamily="18" charset="-79"/>
            </a:endParaRPr>
          </a:p>
          <a:p>
            <a:pPr algn="r"/>
            <a:r>
              <a:rPr lang="en-US" sz="3200" b="1" dirty="0" err="1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Nayana</a:t>
            </a:r>
            <a:r>
              <a:rPr lang="en-US" sz="3200" b="1" dirty="0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 D V</a:t>
            </a:r>
          </a:p>
          <a:p>
            <a:pPr algn="r"/>
            <a:r>
              <a:rPr lang="en-US" sz="3200" b="1" dirty="0" err="1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Shruti</a:t>
            </a:r>
            <a:r>
              <a:rPr lang="en-US" sz="3200" b="1" dirty="0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 Sharma</a:t>
            </a:r>
          </a:p>
          <a:p>
            <a:pPr algn="r"/>
            <a:r>
              <a:rPr lang="en-US" sz="3200" b="1" dirty="0" err="1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Sushma</a:t>
            </a:r>
            <a:r>
              <a:rPr lang="en-US" sz="3200" b="1" dirty="0" smtClean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 S</a:t>
            </a:r>
            <a:endParaRPr lang="en-US" sz="3200" b="1" dirty="0">
              <a:solidFill>
                <a:schemeClr val="bg1"/>
              </a:solidFill>
              <a:latin typeface="Adobe Hebrew" pitchFamily="18" charset="-79"/>
              <a:cs typeface="Adobe Hebrew" pitchFamily="18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Alternatives for SHA1?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SHA2</a:t>
            </a:r>
          </a:p>
          <a:p>
            <a:pPr marL="109728" indent="0">
              <a:buNone/>
            </a:pPr>
            <a:endParaRPr lang="en-US" sz="2000" b="1" dirty="0" smtClean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SHA3</a:t>
            </a:r>
          </a:p>
          <a:p>
            <a:pPr marL="109728" indent="0">
              <a:buNone/>
            </a:pPr>
            <a:endParaRPr lang="en-US" sz="2000" b="1" dirty="0" smtClean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SHA256</a:t>
            </a:r>
          </a:p>
          <a:p>
            <a:pPr marL="109728" indent="0">
              <a:buNone/>
            </a:pPr>
            <a:endParaRPr lang="en-US" sz="2000" b="1" dirty="0" smtClean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SHA1 with salt</a:t>
            </a:r>
          </a:p>
          <a:p>
            <a:endParaRPr lang="en-US" sz="2000" b="1" dirty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109728" indent="0">
              <a:buNone/>
            </a:pPr>
            <a:endParaRPr lang="en-US" sz="2000" b="1" dirty="0"/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1967706"/>
            <a:ext cx="3228975" cy="28956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0: Initialize some variables</a:t>
            </a:r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r>
              <a:rPr lang="en-US" sz="2000" dirty="0" smtClean="0"/>
              <a:t>h0 </a:t>
            </a:r>
            <a:r>
              <a:rPr lang="en-US" sz="2000" dirty="0"/>
              <a:t>= 01100111010001010010001100000001</a:t>
            </a:r>
          </a:p>
          <a:p>
            <a:pPr marL="109728" indent="0">
              <a:buNone/>
            </a:pPr>
            <a:r>
              <a:rPr lang="en-US" sz="2000" dirty="0"/>
              <a:t>h1 = 11101111110011011010101110001001</a:t>
            </a:r>
          </a:p>
          <a:p>
            <a:pPr marL="109728" indent="0">
              <a:buNone/>
            </a:pPr>
            <a:r>
              <a:rPr lang="en-US" sz="2000" dirty="0"/>
              <a:t>h2 = 10011000101110101101110011111110</a:t>
            </a:r>
          </a:p>
          <a:p>
            <a:pPr marL="109728" indent="0">
              <a:buNone/>
            </a:pPr>
            <a:r>
              <a:rPr lang="en-US" sz="2000" dirty="0"/>
              <a:t>h3 = 00010000001100100101010001110110</a:t>
            </a:r>
          </a:p>
          <a:p>
            <a:pPr marL="109728" indent="0">
              <a:buNone/>
            </a:pPr>
            <a:r>
              <a:rPr lang="en-US" sz="2000" dirty="0"/>
              <a:t>h4 = </a:t>
            </a:r>
            <a:r>
              <a:rPr lang="en-US" sz="2000" dirty="0" smtClean="0"/>
              <a:t>11000011110100101110000111110000</a:t>
            </a:r>
          </a:p>
          <a:p>
            <a:pPr marL="109728" indent="0">
              <a:buNone/>
            </a:pPr>
            <a:endParaRPr lang="en-US" sz="2000" dirty="0" smtClean="0"/>
          </a:p>
          <a:p>
            <a:r>
              <a:rPr lang="en-US" sz="20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1: Pick a string</a:t>
            </a:r>
          </a:p>
          <a:p>
            <a:pPr marL="109728" indent="0">
              <a:buNone/>
            </a:pPr>
            <a:r>
              <a:rPr lang="en-US" sz="2000" dirty="0"/>
              <a:t>   In this example we use the string: 'A Test'.</a:t>
            </a:r>
          </a:p>
          <a:p>
            <a:pPr marL="109728" indent="0">
              <a:buNone/>
            </a:pPr>
            <a:endParaRPr lang="en-US" sz="2000" dirty="0"/>
          </a:p>
          <a:p>
            <a:r>
              <a:rPr lang="en-US" sz="20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2: Break the string into characters</a:t>
            </a:r>
          </a:p>
          <a:p>
            <a:pPr marL="109728" indent="0">
              <a:buNone/>
            </a:pPr>
            <a:endParaRPr lang="en-US" sz="2000" b="1" dirty="0"/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SHA1 hashing algorithm</a:t>
            </a:r>
          </a:p>
        </p:txBody>
      </p:sp>
    </p:spTree>
    <p:extLst>
      <p:ext uri="{BB962C8B-B14F-4D97-AF65-F5344CB8AC3E}">
        <p14:creationId xmlns:p14="http://schemas.microsoft.com/office/powerpoint/2010/main" val="35515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550091"/>
          </a:xfrm>
        </p:spPr>
        <p:txBody>
          <a:bodyPr>
            <a:noAutofit/>
          </a:bodyPr>
          <a:lstStyle/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3: Convert characters to ASCII codes</a:t>
            </a:r>
          </a:p>
          <a:p>
            <a:endParaRPr lang="en-US" sz="2300" b="1" dirty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4: Convert numbers into binary</a:t>
            </a:r>
          </a:p>
          <a:p>
            <a:endParaRPr lang="en-US" sz="2300" b="1" dirty="0" smtClean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5: Add '1' to the end</a:t>
            </a:r>
          </a:p>
          <a:p>
            <a:endParaRPr lang="en-US" sz="2300" b="1" dirty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6: Append '0's' to the end : </a:t>
            </a:r>
            <a:r>
              <a:rPr lang="en-US" sz="2300" dirty="0"/>
              <a:t>A</a:t>
            </a:r>
            <a:r>
              <a:rPr lang="en-US" sz="2300" dirty="0" smtClean="0"/>
              <a:t>dd zeroes </a:t>
            </a:r>
            <a:r>
              <a:rPr lang="en-US" sz="2300" dirty="0"/>
              <a:t>to </a:t>
            </a:r>
            <a:r>
              <a:rPr lang="en-US" sz="2300" dirty="0" smtClean="0"/>
              <a:t>the end </a:t>
            </a:r>
            <a:r>
              <a:rPr lang="en-US" sz="2300" dirty="0"/>
              <a:t>until the length of the message is congruent to 448 mod </a:t>
            </a:r>
            <a:r>
              <a:rPr lang="en-US" sz="2300" dirty="0" smtClean="0"/>
              <a:t>512</a:t>
            </a:r>
          </a:p>
          <a:p>
            <a:pPr marL="109728" indent="0">
              <a:buNone/>
            </a:pPr>
            <a:endParaRPr lang="en-US" sz="2300" dirty="0" smtClean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6.1: Append original message length</a:t>
            </a:r>
          </a:p>
          <a:p>
            <a:pPr marL="109728" indent="0">
              <a:buNone/>
            </a:pPr>
            <a:r>
              <a:rPr lang="en-US" sz="2300" dirty="0" smtClean="0"/>
              <a:t>64-bit </a:t>
            </a:r>
            <a:r>
              <a:rPr lang="en-US" sz="2300" dirty="0"/>
              <a:t>representation of the original message </a:t>
            </a:r>
            <a:r>
              <a:rPr lang="en-US" sz="2300" dirty="0" smtClean="0"/>
              <a:t>length</a:t>
            </a:r>
            <a:r>
              <a:rPr lang="en-US" sz="2300" dirty="0"/>
              <a:t>, </a:t>
            </a:r>
            <a:r>
              <a:rPr lang="en-US" sz="2300" dirty="0" smtClean="0"/>
              <a:t>           in binary</a:t>
            </a:r>
            <a:endParaRPr lang="en-US" sz="2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626291"/>
          </a:xfrm>
        </p:spPr>
        <p:txBody>
          <a:bodyPr>
            <a:normAutofit fontScale="92500" lnSpcReduction="20000"/>
          </a:bodyPr>
          <a:lstStyle/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7: 'Chunk' the message</a:t>
            </a:r>
          </a:p>
          <a:p>
            <a:pPr marL="109728" indent="0">
              <a:buNone/>
            </a:pPr>
            <a:r>
              <a:rPr lang="en-US" sz="2300" dirty="0"/>
              <a:t>Break the message up into 512 bit </a:t>
            </a:r>
            <a:r>
              <a:rPr lang="en-US" sz="2300" dirty="0" smtClean="0"/>
              <a:t>chunks</a:t>
            </a:r>
          </a:p>
          <a:p>
            <a:pPr marL="109728" indent="0">
              <a:buNone/>
            </a:pPr>
            <a:endParaRPr lang="en-US" sz="2300" dirty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8: Break the 'Chunk' into </a:t>
            </a:r>
            <a:r>
              <a:rPr lang="en-US" sz="23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'Words‘</a:t>
            </a:r>
          </a:p>
          <a:p>
            <a:pPr marL="109728" indent="0">
              <a:buNone/>
            </a:pPr>
            <a:r>
              <a:rPr lang="en-US" sz="2300" dirty="0" smtClean="0"/>
              <a:t>Break </a:t>
            </a:r>
            <a:r>
              <a:rPr lang="en-US" sz="2300" dirty="0"/>
              <a:t>each chunk up into sixteen 32-bit </a:t>
            </a:r>
            <a:r>
              <a:rPr lang="en-US" sz="2300" dirty="0" smtClean="0"/>
              <a:t>words</a:t>
            </a:r>
          </a:p>
          <a:p>
            <a:pPr marL="109728" indent="0">
              <a:buNone/>
            </a:pPr>
            <a:endParaRPr lang="en-US" sz="2300" dirty="0" smtClean="0"/>
          </a:p>
          <a:p>
            <a:r>
              <a:rPr lang="en-US" sz="23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</a:t>
            </a:r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9: 'Extend' into 80 </a:t>
            </a:r>
            <a:r>
              <a:rPr lang="en-US" sz="23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words</a:t>
            </a:r>
          </a:p>
          <a:p>
            <a:pPr lvl="1"/>
            <a:r>
              <a:rPr lang="en-US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9.1 : XOR</a:t>
            </a:r>
          </a:p>
          <a:p>
            <a:pPr lvl="1"/>
            <a:r>
              <a:rPr lang="en-US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Step 9.2 : Left Rotate : By a factor of 1</a:t>
            </a:r>
          </a:p>
          <a:p>
            <a:pPr lvl="1"/>
            <a:endParaRPr lang="en-US" b="1" dirty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10: Initialize some variables</a:t>
            </a:r>
          </a:p>
          <a:p>
            <a:pPr marL="109728" indent="0">
              <a:buNone/>
            </a:pPr>
            <a:r>
              <a:rPr lang="en-US" sz="2300" dirty="0"/>
              <a:t>Set the letters A--&gt;E equal to the variables h0--&gt;h4.</a:t>
            </a:r>
          </a:p>
          <a:p>
            <a:pPr marL="109728" indent="0">
              <a:buNone/>
            </a:pPr>
            <a:r>
              <a:rPr lang="en-US" sz="2300" dirty="0"/>
              <a:t>A = h0</a:t>
            </a:r>
          </a:p>
          <a:p>
            <a:pPr marL="109728" indent="0">
              <a:buNone/>
            </a:pPr>
            <a:r>
              <a:rPr lang="en-US" sz="2300" dirty="0"/>
              <a:t>B = h1</a:t>
            </a:r>
          </a:p>
          <a:p>
            <a:pPr marL="109728" indent="0">
              <a:buNone/>
            </a:pPr>
            <a:r>
              <a:rPr lang="en-US" sz="2300" dirty="0"/>
              <a:t>C = h2</a:t>
            </a:r>
          </a:p>
          <a:p>
            <a:pPr marL="109728" indent="0">
              <a:buNone/>
            </a:pPr>
            <a:r>
              <a:rPr lang="en-US" sz="2300" dirty="0"/>
              <a:t>D = h3</a:t>
            </a:r>
          </a:p>
          <a:p>
            <a:pPr marL="109728" indent="0">
              <a:buNone/>
            </a:pPr>
            <a:r>
              <a:rPr lang="en-US" sz="2300" dirty="0"/>
              <a:t>E = h4</a:t>
            </a:r>
          </a:p>
          <a:p>
            <a:pPr lvl="1"/>
            <a:endParaRPr lang="en-US" b="1" dirty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109728" indent="0">
              <a:buNone/>
            </a:pPr>
            <a:endParaRPr lang="en-US" sz="2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19800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sz="2300" dirty="0" smtClean="0"/>
          </a:p>
          <a:p>
            <a:r>
              <a:rPr lang="en-US" sz="23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11: Main functions</a:t>
            </a:r>
          </a:p>
          <a:p>
            <a:pPr marL="365760" lvl="1" indent="0">
              <a:buNone/>
            </a:pPr>
            <a:r>
              <a:rPr lang="en-US" dirty="0"/>
              <a:t>Words 0-19 go to function 1.</a:t>
            </a:r>
            <a:br>
              <a:rPr lang="en-US" dirty="0"/>
            </a:br>
            <a:r>
              <a:rPr lang="en-US" dirty="0"/>
              <a:t>Words 20-39 go to function 2</a:t>
            </a:r>
            <a:br>
              <a:rPr lang="en-US" dirty="0"/>
            </a:br>
            <a:r>
              <a:rPr lang="en-US" dirty="0"/>
              <a:t>Words 40-59 go to function 3</a:t>
            </a:r>
            <a:br>
              <a:rPr lang="en-US" dirty="0"/>
            </a:br>
            <a:r>
              <a:rPr lang="en-US" dirty="0"/>
              <a:t>Words 60-79 go to function </a:t>
            </a:r>
            <a:r>
              <a:rPr lang="en-US" dirty="0" smtClean="0"/>
              <a:t>4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11.1 : Function description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Function1 =</a:t>
            </a:r>
            <a:r>
              <a:rPr lang="en-US" dirty="0"/>
              <a:t> (B AND C) or (!B AND D)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Function2 = </a:t>
            </a:r>
            <a:r>
              <a:rPr lang="en-US" dirty="0"/>
              <a:t>B XOR C XOR D</a:t>
            </a:r>
          </a:p>
          <a:p>
            <a:pPr lvl="1"/>
            <a:r>
              <a:rPr lang="en-US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Function3 = </a:t>
            </a:r>
            <a:r>
              <a:rPr lang="en-US" dirty="0"/>
              <a:t> (B AND C) OR (B AND D) OR (C AND D)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Function4 is same as Function2 </a:t>
            </a:r>
          </a:p>
          <a:p>
            <a:pPr marL="109728" indent="0">
              <a:buNone/>
            </a:pPr>
            <a:endParaRPr lang="en-US" sz="2300" dirty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11.2: Main functions</a:t>
            </a:r>
          </a:p>
          <a:p>
            <a:pPr lvl="1"/>
            <a:r>
              <a:rPr lang="en-US" dirty="0"/>
              <a:t> (A left rotate 5) + F + E + K + (the current word)</a:t>
            </a:r>
          </a:p>
          <a:p>
            <a:pPr marL="365760" lvl="1" indent="0">
              <a:buNone/>
            </a:pPr>
            <a:endParaRPr lang="en-US" dirty="0"/>
          </a:p>
          <a:p>
            <a:endParaRPr lang="en-US" sz="2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2"/>
          </p:nvPr>
        </p:nvSpPr>
        <p:spPr>
          <a:xfrm>
            <a:off x="228600" y="477837"/>
            <a:ext cx="4268788" cy="5922963"/>
          </a:xfrm>
        </p:spPr>
        <p:txBody>
          <a:bodyPr>
            <a:normAutofit fontScale="92500" lnSpcReduction="20000"/>
          </a:bodyPr>
          <a:lstStyle/>
          <a:p>
            <a:pPr lvl="1"/>
            <a:endParaRPr lang="en-US" sz="2000" dirty="0" smtClean="0"/>
          </a:p>
          <a:p>
            <a:r>
              <a:rPr lang="en-US" sz="24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</a:t>
            </a:r>
            <a:r>
              <a:rPr lang="en-US" sz="24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11.3: Reset variables </a:t>
            </a:r>
            <a:endParaRPr lang="en-US" sz="2400" b="1" dirty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vl="1"/>
            <a:r>
              <a:rPr lang="en-US" dirty="0" smtClean="0"/>
              <a:t>E </a:t>
            </a:r>
            <a:r>
              <a:rPr lang="en-US" dirty="0"/>
              <a:t>= D</a:t>
            </a:r>
          </a:p>
          <a:p>
            <a:pPr lvl="1"/>
            <a:r>
              <a:rPr lang="en-US" dirty="0"/>
              <a:t>D = C</a:t>
            </a:r>
          </a:p>
          <a:p>
            <a:pPr lvl="1"/>
            <a:r>
              <a:rPr lang="en-US" dirty="0"/>
              <a:t>C = B Left Rotate 30</a:t>
            </a:r>
          </a:p>
          <a:p>
            <a:pPr lvl="1"/>
            <a:r>
              <a:rPr lang="en-US" dirty="0"/>
              <a:t>B = A</a:t>
            </a:r>
          </a:p>
          <a:p>
            <a:pPr lvl="1"/>
            <a:r>
              <a:rPr lang="en-US" dirty="0"/>
              <a:t>A = </a:t>
            </a:r>
            <a:r>
              <a:rPr lang="en-US" dirty="0" smtClean="0"/>
              <a:t>temp</a:t>
            </a:r>
          </a:p>
          <a:p>
            <a:pPr marL="109728" indent="0">
              <a:buNone/>
            </a:pPr>
            <a:endParaRPr lang="en-US" dirty="0"/>
          </a:p>
          <a:p>
            <a:pPr lvl="1"/>
            <a:r>
              <a:rPr lang="pt-BR" dirty="0"/>
              <a:t>h0 = h0 + A</a:t>
            </a:r>
          </a:p>
          <a:p>
            <a:pPr lvl="1"/>
            <a:r>
              <a:rPr lang="pt-BR" dirty="0"/>
              <a:t>h1 = h1 + B</a:t>
            </a:r>
          </a:p>
          <a:p>
            <a:pPr lvl="1"/>
            <a:r>
              <a:rPr lang="pt-BR" dirty="0"/>
              <a:t>h2 = h2 + C</a:t>
            </a:r>
          </a:p>
          <a:p>
            <a:pPr lvl="1"/>
            <a:r>
              <a:rPr lang="pt-BR" dirty="0"/>
              <a:t>h3 = h3 + D</a:t>
            </a:r>
          </a:p>
          <a:p>
            <a:pPr lvl="1"/>
            <a:r>
              <a:rPr lang="pt-BR" dirty="0"/>
              <a:t>h4 = h4 + </a:t>
            </a:r>
            <a:r>
              <a:rPr lang="pt-BR" dirty="0" smtClean="0"/>
              <a:t>E</a:t>
            </a:r>
          </a:p>
          <a:p>
            <a:pPr lvl="1"/>
            <a:endParaRPr lang="pt-BR" dirty="0"/>
          </a:p>
          <a:p>
            <a:r>
              <a:rPr lang="en-US" sz="23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Step 12 : </a:t>
            </a:r>
          </a:p>
          <a:p>
            <a:pPr lvl="1"/>
            <a:r>
              <a:rPr lang="en-US" sz="19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Values from h0 – h4 are converted to base </a:t>
            </a:r>
            <a:r>
              <a:rPr lang="en-US" sz="1900" b="1" dirty="0" smtClean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16 and </a:t>
            </a:r>
            <a:r>
              <a:rPr lang="en-US" sz="19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appended together</a:t>
            </a:r>
          </a:p>
          <a:p>
            <a:pPr lvl="1"/>
            <a:endParaRPr lang="en-US" sz="1900" b="1" dirty="0">
              <a:solidFill>
                <a:schemeClr val="accent4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vl="1"/>
            <a:r>
              <a:rPr lang="en-US" sz="1900" b="1" dirty="0">
                <a:solidFill>
                  <a:schemeClr val="accent4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Final output for our example </a:t>
            </a:r>
          </a:p>
          <a:p>
            <a:pPr marL="630936" lvl="2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8f0c0855915633e4a7de19468b3874c8901df043</a:t>
            </a:r>
            <a:endParaRPr lang="en-US" sz="1700" b="1" dirty="0">
              <a:solidFill>
                <a:srgbClr val="FF00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62000"/>
            <a:ext cx="4038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2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8" y="152400"/>
            <a:ext cx="8776842" cy="633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55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96"/>
            <a:ext cx="9143999" cy="67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24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7812" y="914400"/>
            <a:ext cx="4040188" cy="762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 smtClean="0"/>
              <a:t>Thank you and keep your files safe!!!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2200"/>
            <a:ext cx="4476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4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341489"/>
              </p:ext>
            </p:extLst>
          </p:nvPr>
        </p:nvGraphicFramePr>
        <p:xfrm>
          <a:off x="457200" y="1219200"/>
          <a:ext cx="8153400" cy="478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Our focus for today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70400" y="1371600"/>
            <a:ext cx="44450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Secure Hash Algorithm 1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Trusted cryptographic one way # function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NSA  and NIST designed it and it produces a unique hash value for any input message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Similar to MD5 in design but better. As the name suggests its more Secure than the MD5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Provides Cryptographic Integrity, Strong collision resistance.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4400" dirty="0" smtClean="0">
                <a:solidFill>
                  <a:schemeClr val="accent4"/>
                </a:solidFill>
              </a:rPr>
              <a:t>What </a:t>
            </a:r>
            <a:r>
              <a:rPr lang="en-US" dirty="0" smtClean="0">
                <a:solidFill>
                  <a:schemeClr val="accent4"/>
                </a:solidFill>
              </a:rPr>
              <a:t>is SHA1?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0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Most of the protocols that we learnt TLS, SSL, SSH, </a:t>
            </a:r>
            <a:r>
              <a:rPr lang="en-US" sz="2400" dirty="0" err="1" smtClean="0"/>
              <a:t>IPSec</a:t>
            </a:r>
            <a:r>
              <a:rPr lang="en-US" sz="2400" dirty="0" smtClean="0"/>
              <a:t> are based on SHA1</a:t>
            </a:r>
          </a:p>
          <a:p>
            <a:r>
              <a:rPr lang="en-US" altLang="en-US" sz="2400" dirty="0" smtClean="0"/>
              <a:t>SHA-1 </a:t>
            </a:r>
            <a:r>
              <a:rPr lang="en-US" altLang="en-US" sz="2400" dirty="0"/>
              <a:t>is used by Digital Signature Standard (DSS), which is a </a:t>
            </a:r>
            <a:r>
              <a:rPr lang="en-US" altLang="en-US" sz="2400" dirty="0" smtClean="0"/>
              <a:t>standard </a:t>
            </a:r>
            <a:r>
              <a:rPr lang="en-US" altLang="en-US" sz="2400" dirty="0"/>
              <a:t>used for digitally signing </a:t>
            </a:r>
            <a:r>
              <a:rPr lang="en-US" altLang="en-US" sz="2400" dirty="0" smtClean="0"/>
              <a:t>documents. </a:t>
            </a:r>
          </a:p>
          <a:p>
            <a:r>
              <a:rPr lang="en-US" altLang="en-US" sz="2400" dirty="0" smtClean="0"/>
              <a:t>GIT, Mercurial : Revision</a:t>
            </a:r>
          </a:p>
          <a:p>
            <a:pPr marL="109728" indent="0">
              <a:buNone/>
            </a:pPr>
            <a:r>
              <a:rPr lang="en-US" altLang="en-US" sz="2400" dirty="0" smtClean="0"/>
              <a:t>  control systems use SHA1 to </a:t>
            </a:r>
          </a:p>
          <a:p>
            <a:pPr marL="109728" indent="0">
              <a:buNone/>
            </a:pPr>
            <a:r>
              <a:rPr lang="en-US" altLang="en-US" sz="2400" dirty="0" smtClean="0"/>
              <a:t>  detect tampering/corruption</a:t>
            </a:r>
          </a:p>
          <a:p>
            <a:r>
              <a:rPr lang="en-US" altLang="en-US" sz="2400" dirty="0" smtClean="0"/>
              <a:t>WII uses it for signature </a:t>
            </a:r>
          </a:p>
          <a:p>
            <a:pPr marL="109728" indent="0">
              <a:buNone/>
            </a:pPr>
            <a:r>
              <a:rPr lang="en-US" altLang="en-US" sz="2400" dirty="0" smtClean="0"/>
              <a:t>   Verification while booting.</a:t>
            </a:r>
            <a:endParaRPr lang="en-US" altLang="en-US" sz="2400" dirty="0"/>
          </a:p>
          <a:p>
            <a:pPr marL="109728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4"/>
                </a:solidFill>
              </a:rPr>
              <a:t>Why               ?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95275"/>
            <a:ext cx="28575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42429"/>
            <a:ext cx="4038600" cy="200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9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4291"/>
          </a:xfrm>
        </p:spPr>
        <p:txBody>
          <a:bodyPr>
            <a:normAutofit/>
          </a:bodyPr>
          <a:lstStyle/>
          <a:p>
            <a:r>
              <a:rPr lang="en-US" sz="2400" dirty="0"/>
              <a:t>The SHA-1 hash function maps a </a:t>
            </a:r>
            <a:r>
              <a:rPr lang="en-US" sz="2400" dirty="0" smtClean="0"/>
              <a:t>set of strings of length &lt; 2^64 bits into </a:t>
            </a:r>
            <a:r>
              <a:rPr lang="en-US" sz="2400" dirty="0"/>
              <a:t>a </a:t>
            </a:r>
            <a:r>
              <a:rPr lang="en-US" sz="2400" dirty="0" smtClean="0"/>
              <a:t>finite </a:t>
            </a:r>
            <a:r>
              <a:rPr lang="en-US" sz="2400" dirty="0"/>
              <a:t>set </a:t>
            </a:r>
            <a:r>
              <a:rPr lang="en-US" sz="2400" dirty="0" smtClean="0"/>
              <a:t>of 160-bit hash value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How does SHA1 work?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50092" y="5712023"/>
            <a:ext cx="5193507" cy="30777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buFontTx/>
              <a:buNone/>
              <a:defRPr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file composed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</a:t>
            </a:r>
            <a:r>
              <a:rPr lang="en-US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sz="2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bits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257800" y="4724400"/>
            <a:ext cx="3794760" cy="615553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buFontTx/>
              <a:buNone/>
              <a:defRPr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160-bit message </a:t>
            </a: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digest</a:t>
            </a:r>
          </a:p>
          <a:p>
            <a:pPr algn="ctr">
              <a:buFontTx/>
              <a:buNone/>
              <a:defRPr/>
            </a:pP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40 hex digits</a:t>
            </a:r>
            <a:endParaRPr 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57800" y="3691572"/>
            <a:ext cx="388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Calibri" pitchFamily="34" charset="0"/>
              </a:rPr>
              <a:t>2fd4e1c6 7a2d28fc ed849ee1 bb76e739 1b93eb12 </a:t>
            </a: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 rot="5400000">
            <a:off x="7117080" y="2646838"/>
            <a:ext cx="152400" cy="3657600"/>
          </a:xfrm>
          <a:prstGeom prst="rightBrace">
            <a:avLst>
              <a:gd name="adj1" fmla="val 2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520440" y="3691572"/>
            <a:ext cx="12192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Calibri" pitchFamily="34" charset="0"/>
              </a:rPr>
              <a:t>SHA-1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4770120" y="4145835"/>
            <a:ext cx="594360" cy="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922998" y="4139406"/>
            <a:ext cx="597442" cy="128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" name="Picture 17" descr="avatar-movie-po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40012"/>
            <a:ext cx="2008598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1232899" y="23622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Calibri" pitchFamily="34" charset="0"/>
              </a:rPr>
              <a:t>file: avatar.avi</a:t>
            </a:r>
          </a:p>
        </p:txBody>
      </p:sp>
    </p:spTree>
    <p:extLst>
      <p:ext uri="{BB962C8B-B14F-4D97-AF65-F5344CB8AC3E}">
        <p14:creationId xmlns:p14="http://schemas.microsoft.com/office/powerpoint/2010/main" val="37785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1"/>
            <a:ext cx="8229600" cy="1066800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Just </a:t>
            </a:r>
            <a:r>
              <a:rPr lang="en-US" altLang="en-US" dirty="0"/>
              <a:t>a small change, e.g. from “dog” to “cog”, will completely change the hash value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How does SHA1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953000" y="1981200"/>
            <a:ext cx="388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>
                <a:latin typeface="Calibri" pitchFamily="34" charset="0"/>
              </a:rPr>
              <a:t>2fd4e1c6 7a2d28fc ed849ee1 bb76e739 1b93eb12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00400" y="1981200"/>
            <a:ext cx="1219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SHA-1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7200" y="1981200"/>
            <a:ext cx="2286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altLang="en-US" sz="2000" dirty="0">
                <a:latin typeface="Calibri" pitchFamily="34" charset="0"/>
              </a:rPr>
              <a:t>“The quick brown fox jumps over the lazy </a:t>
            </a:r>
            <a:r>
              <a:rPr lang="en-US" altLang="en-US" sz="2000" b="1" dirty="0">
                <a:solidFill>
                  <a:srgbClr val="FF0000"/>
                </a:solidFill>
                <a:latin typeface="Calibri" pitchFamily="34" charset="0"/>
              </a:rPr>
              <a:t>d</a:t>
            </a:r>
            <a:r>
              <a:rPr lang="en-US" altLang="en-US" sz="2000" dirty="0">
                <a:latin typeface="Calibri" pitchFamily="34" charset="0"/>
              </a:rPr>
              <a:t>og”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419600" y="243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743200" y="243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200400" y="3352800"/>
            <a:ext cx="1219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SHA-1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419600" y="3810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2743200" y="3810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4953000" y="3352800"/>
            <a:ext cx="388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>
                <a:latin typeface="Calibri" pitchFamily="34" charset="0"/>
              </a:rPr>
              <a:t>de9f2c7f d25e1b3a fad3e85a 0bd17d9b 100db4b3 </a:t>
            </a: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457200" y="3352800"/>
            <a:ext cx="2286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altLang="en-US" sz="2000" dirty="0">
                <a:latin typeface="Calibri" pitchFamily="34" charset="0"/>
              </a:rPr>
              <a:t>“The quick brown fox jumps over the lazy </a:t>
            </a:r>
            <a:r>
              <a:rPr lang="en-US" altLang="en-US" sz="2000" b="1" dirty="0">
                <a:solidFill>
                  <a:srgbClr val="FF0000"/>
                </a:solidFill>
                <a:latin typeface="Calibri" pitchFamily="34" charset="0"/>
              </a:rPr>
              <a:t>c</a:t>
            </a:r>
            <a:r>
              <a:rPr lang="en-US" altLang="en-US" sz="2000" dirty="0">
                <a:latin typeface="Calibri" pitchFamily="34" charset="0"/>
              </a:rPr>
              <a:t>og”</a:t>
            </a:r>
          </a:p>
        </p:txBody>
      </p:sp>
    </p:spTree>
    <p:extLst>
      <p:ext uri="{BB962C8B-B14F-4D97-AF65-F5344CB8AC3E}">
        <p14:creationId xmlns:p14="http://schemas.microsoft.com/office/powerpoint/2010/main" val="41508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376776"/>
              </p:ext>
            </p:extLst>
          </p:nvPr>
        </p:nvGraphicFramePr>
        <p:xfrm>
          <a:off x="228600" y="1295396"/>
          <a:ext cx="5824538" cy="4495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269"/>
                <a:gridCol w="2912269"/>
              </a:tblGrid>
              <a:tr h="4335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MD5</a:t>
                      </a:r>
                      <a:endParaRPr lang="en-US" dirty="0"/>
                    </a:p>
                  </a:txBody>
                  <a:tcPr/>
                </a:tc>
              </a:tr>
              <a:tr h="748311">
                <a:tc>
                  <a:txBody>
                    <a:bodyPr/>
                    <a:lstStyle/>
                    <a:p>
                      <a:r>
                        <a:rPr lang="en-US" dirty="0" smtClean="0"/>
                        <a:t>160 bit digest : Brute force is tougher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 bit digest: Brute force is easier</a:t>
                      </a:r>
                      <a:endParaRPr lang="en-US" dirty="0"/>
                    </a:p>
                  </a:txBody>
                  <a:tcPr/>
                </a:tc>
              </a:tr>
              <a:tr h="748311">
                <a:tc>
                  <a:txBody>
                    <a:bodyPr/>
                    <a:lstStyle/>
                    <a:p>
                      <a:r>
                        <a:rPr lang="en-US" dirty="0" smtClean="0"/>
                        <a:t>Not vulnerable to known attacks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Vulnerable to known attacks</a:t>
                      </a:r>
                      <a:endParaRPr lang="en-US" dirty="0"/>
                    </a:p>
                  </a:txBody>
                  <a:tcPr/>
                </a:tc>
              </a:tr>
              <a:tr h="748311"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r>
                        <a:rPr lang="en-US" baseline="0" dirty="0" smtClean="0"/>
                        <a:t> steps : Slower than MD5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 steps : Much faster</a:t>
                      </a:r>
                      <a:r>
                        <a:rPr lang="en-US" baseline="0" dirty="0" smtClean="0"/>
                        <a:t> than SHA1</a:t>
                      </a:r>
                      <a:endParaRPr lang="en-US" dirty="0"/>
                    </a:p>
                  </a:txBody>
                  <a:tcPr/>
                </a:tc>
              </a:tr>
              <a:tr h="748311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Optimized for Big Endian CPU’s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Optimized for Little</a:t>
                      </a:r>
                      <a:r>
                        <a:rPr lang="en-US" baseline="0" dirty="0" smtClean="0"/>
                        <a:t> Endian CPU’s</a:t>
                      </a:r>
                    </a:p>
                  </a:txBody>
                  <a:tcPr/>
                </a:tc>
              </a:tr>
              <a:tr h="1069015">
                <a:tc>
                  <a:txBody>
                    <a:bodyPr/>
                    <a:lstStyle/>
                    <a:p>
                      <a:r>
                        <a:rPr lang="en-US" dirty="0" smtClean="0"/>
                        <a:t>Collisions can be produced but quite</a:t>
                      </a:r>
                      <a:r>
                        <a:rPr lang="en-US" baseline="0" dirty="0" smtClean="0"/>
                        <a:t> tough to do 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Collisions have been found quite easily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SHA1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4"/>
                </a:solidFill>
              </a:rPr>
              <a:t>versus MD5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90725"/>
            <a:ext cx="276701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96056"/>
            <a:ext cx="4800600" cy="4811235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/>
              <a:t> </a:t>
            </a:r>
            <a:r>
              <a:rPr lang="en-US" sz="2000" b="1" dirty="0" smtClean="0"/>
              <a:t>Claim1</a:t>
            </a:r>
            <a:r>
              <a:rPr lang="en-US" sz="2000" dirty="0" smtClean="0"/>
              <a:t>: A </a:t>
            </a:r>
            <a:r>
              <a:rPr lang="en-US" sz="2000" dirty="0"/>
              <a:t>German hacker </a:t>
            </a:r>
            <a:r>
              <a:rPr lang="en-US" sz="2000" dirty="0" smtClean="0"/>
              <a:t>claims to have successfully </a:t>
            </a:r>
            <a:r>
              <a:rPr lang="en-US" sz="2000" dirty="0"/>
              <a:t>cracked a six-character implementation of the 160-bit SHA-1 crypto algorithm using </a:t>
            </a:r>
            <a:r>
              <a:rPr lang="en-US" sz="2000" dirty="0" smtClean="0"/>
              <a:t>Amazon cloud computing resource. As he states, the </a:t>
            </a:r>
            <a:r>
              <a:rPr lang="en-US" sz="2000" dirty="0"/>
              <a:t>hack was completed in 49 minutes at a cost of just $2.10</a:t>
            </a:r>
            <a:r>
              <a:rPr lang="en-US" sz="2000" dirty="0" smtClean="0"/>
              <a:t>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Jon Callas, PGP's CTO, put it best: "It's time to walk, but not run, to the fire exits. You don't see smoke, but the fire alarms have gone off." </a:t>
            </a:r>
            <a:endParaRPr lang="en-US" sz="2000" dirty="0" smtClean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Why </a:t>
            </a:r>
            <a:r>
              <a:rPr lang="en-US" sz="3200" dirty="0">
                <a:solidFill>
                  <a:schemeClr val="accent4"/>
                </a:solidFill>
              </a:rPr>
              <a:t>is SHA1 considered </a:t>
            </a:r>
            <a:r>
              <a:rPr lang="en-US" sz="3200" dirty="0" smtClean="0">
                <a:solidFill>
                  <a:schemeClr val="accent4"/>
                </a:solidFill>
              </a:rPr>
              <a:t>broken?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96056"/>
            <a:ext cx="3776663" cy="519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8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Why is SHA1 considered broken?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4956506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Claim 2: </a:t>
            </a:r>
            <a:r>
              <a:rPr lang="en-US" sz="1800" b="1" dirty="0" err="1" smtClean="0"/>
              <a:t>Eurocrypt</a:t>
            </a:r>
            <a:r>
              <a:rPr lang="en-US" sz="1800" b="1" dirty="0" smtClean="0"/>
              <a:t> 2009 convention: </a:t>
            </a:r>
            <a:r>
              <a:rPr lang="en-US" sz="1800" dirty="0" smtClean="0"/>
              <a:t>Exploiting the weakness of SHA1, the practical </a:t>
            </a:r>
            <a:r>
              <a:rPr lang="en-US" sz="1800" dirty="0"/>
              <a:t>complexity </a:t>
            </a:r>
            <a:r>
              <a:rPr lang="en-US" sz="1800" dirty="0" smtClean="0"/>
              <a:t>of breaking SHA1 has been reduced to </a:t>
            </a:r>
            <a:r>
              <a:rPr lang="en-US" sz="1800" dirty="0"/>
              <a:t>2^63. </a:t>
            </a:r>
            <a:r>
              <a:rPr lang="en-US" sz="1800" dirty="0" smtClean="0"/>
              <a:t>(Latest : 2^33)</a:t>
            </a:r>
          </a:p>
          <a:p>
            <a:r>
              <a:rPr lang="en-US" sz="1800" dirty="0" smtClean="0"/>
              <a:t>Attacks can be performed using Computer clusters.</a:t>
            </a:r>
          </a:p>
          <a:p>
            <a:r>
              <a:rPr lang="en-US" sz="1800" dirty="0" smtClean="0"/>
              <a:t>Online SHA1 cracker : </a:t>
            </a:r>
            <a:r>
              <a:rPr lang="en-US" sz="1800" dirty="0" smtClean="0">
                <a:hlinkClick r:id="rId2"/>
              </a:rPr>
              <a:t>http://www.hashkiller.co.uk/sha1-decrypter.aspx</a:t>
            </a:r>
            <a:endParaRPr lang="en-US" sz="1800" dirty="0" smtClean="0"/>
          </a:p>
          <a:p>
            <a:r>
              <a:rPr lang="en-US" sz="1800" dirty="0" smtClean="0"/>
              <a:t>Try with this and it breaks it in</a:t>
            </a:r>
          </a:p>
          <a:p>
            <a:pPr marL="109728" indent="0">
              <a:buNone/>
            </a:pPr>
            <a:r>
              <a:rPr lang="en-US" sz="1800" dirty="0" smtClean="0"/>
              <a:t>just a matter of a few seconds</a:t>
            </a:r>
          </a:p>
          <a:p>
            <a:pPr marL="109728" indent="0">
              <a:buNone/>
            </a:pPr>
            <a:r>
              <a:rPr lang="en-US" sz="1800" dirty="0" smtClean="0"/>
              <a:t>'test</a:t>
            </a:r>
            <a:r>
              <a:rPr lang="en-US" sz="1800" dirty="0"/>
              <a:t>' =&gt; </a:t>
            </a:r>
            <a:r>
              <a:rPr lang="en-US" sz="1800" dirty="0" smtClean="0"/>
              <a:t>SHA-1 </a:t>
            </a:r>
            <a:r>
              <a:rPr lang="en-US" sz="1800" dirty="0"/>
              <a:t>=&gt; </a:t>
            </a:r>
            <a:endParaRPr lang="en-US" sz="1800" dirty="0" smtClean="0"/>
          </a:p>
          <a:p>
            <a:pPr marL="109728" indent="0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'a94a8fe5ccb19ba61c4c0873d391e987982fbbd3</a:t>
            </a:r>
            <a:r>
              <a:rPr lang="en-US" sz="1200" b="1" dirty="0">
                <a:solidFill>
                  <a:srgbClr val="FF0000"/>
                </a:solidFill>
              </a:rPr>
              <a:t>' </a:t>
            </a:r>
            <a:endParaRPr lang="en-US" sz="1200" b="1" dirty="0" smtClean="0">
              <a:solidFill>
                <a:srgbClr val="FF0000"/>
              </a:solidFill>
            </a:endParaRPr>
          </a:p>
          <a:p>
            <a:endParaRPr lang="en-US" sz="1800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7" y="1463040"/>
            <a:ext cx="4113213" cy="47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3071</TotalTime>
  <Words>835</Words>
  <Application>Microsoft Office PowerPoint</Application>
  <PresentationFormat>On-screen Show (4:3)</PresentationFormat>
  <Paragraphs>184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Concourse</vt:lpstr>
      <vt:lpstr>PowerPoint Presentation</vt:lpstr>
      <vt:lpstr>Our focus for today</vt:lpstr>
      <vt:lpstr>What is SHA1?</vt:lpstr>
      <vt:lpstr>Why               ?</vt:lpstr>
      <vt:lpstr>How does SHA1 work?</vt:lpstr>
      <vt:lpstr>How does SHA1 work?</vt:lpstr>
      <vt:lpstr>SHA1 versus MD5</vt:lpstr>
      <vt:lpstr>Why is SHA1 considered broken?</vt:lpstr>
      <vt:lpstr>Why is SHA1 considered broken?</vt:lpstr>
      <vt:lpstr>Alternatives for SHA1?</vt:lpstr>
      <vt:lpstr>SHA1 hashing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Niranjan</dc:creator>
  <cp:lastModifiedBy>Niranjan</cp:lastModifiedBy>
  <cp:revision>148</cp:revision>
  <dcterms:created xsi:type="dcterms:W3CDTF">2006-08-16T00:00:00Z</dcterms:created>
  <dcterms:modified xsi:type="dcterms:W3CDTF">2014-05-07T01:28:06Z</dcterms:modified>
</cp:coreProperties>
</file>